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20" y="-9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FB3F-C127-40B1-A8E2-03DB2D923F4B}" type="datetimeFigureOut">
              <a:rPr lang="en-US" smtClean="0"/>
              <a:t>7/1/2014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E0E5B9A2-36B8-4711-ABDD-32BCCC896AC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FB3F-C127-40B1-A8E2-03DB2D923F4B}" type="datetimeFigureOut">
              <a:rPr lang="en-US" smtClean="0"/>
              <a:t>7/1/2014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5B9A2-36B8-4711-ABDD-32BCCC896AC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FB3F-C127-40B1-A8E2-03DB2D923F4B}" type="datetimeFigureOut">
              <a:rPr lang="en-US" smtClean="0"/>
              <a:t>7/1/2014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5B9A2-36B8-4711-ABDD-32BCCC896AC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FB3F-C127-40B1-A8E2-03DB2D923F4B}" type="datetimeFigureOut">
              <a:rPr lang="en-US" smtClean="0"/>
              <a:t>7/1/2014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5B9A2-36B8-4711-ABDD-32BCCC896AC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FB3F-C127-40B1-A8E2-03DB2D923F4B}" type="datetimeFigureOut">
              <a:rPr lang="en-US" smtClean="0"/>
              <a:t>7/1/2014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E0E5B9A2-36B8-4711-ABDD-32BCCC896AC8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FB3F-C127-40B1-A8E2-03DB2D923F4B}" type="datetimeFigureOut">
              <a:rPr lang="en-US" smtClean="0"/>
              <a:t>7/1/2014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5B9A2-36B8-4711-ABDD-32BCCC896AC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FB3F-C127-40B1-A8E2-03DB2D923F4B}" type="datetimeFigureOut">
              <a:rPr lang="en-US" smtClean="0"/>
              <a:t>7/1/2014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5B9A2-36B8-4711-ABDD-32BCCC896AC8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FB3F-C127-40B1-A8E2-03DB2D923F4B}" type="datetimeFigureOut">
              <a:rPr lang="en-US" smtClean="0"/>
              <a:t>7/1/2014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5B9A2-36B8-4711-ABDD-32BCCC896AC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FB3F-C127-40B1-A8E2-03DB2D923F4B}" type="datetimeFigureOut">
              <a:rPr lang="en-US" smtClean="0"/>
              <a:t>7/1/2014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5B9A2-36B8-4711-ABDD-32BCCC896AC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FB3F-C127-40B1-A8E2-03DB2D923F4B}" type="datetimeFigureOut">
              <a:rPr lang="en-US" smtClean="0"/>
              <a:t>7/1/2014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5B9A2-36B8-4711-ABDD-32BCCC896AC8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FB3F-C127-40B1-A8E2-03DB2D923F4B}" type="datetimeFigureOut">
              <a:rPr lang="en-US" smtClean="0"/>
              <a:t>7/1/2014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E0E5B9A2-36B8-4711-ABDD-32BCCC896AC8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C96FB3F-C127-40B1-A8E2-03DB2D923F4B}" type="datetimeFigureOut">
              <a:rPr lang="en-US" smtClean="0"/>
              <a:t>7/1/2014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E0E5B9A2-36B8-4711-ABDD-32BCCC896AC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image" Target="../media/image4.png"/><Relationship Id="rId5" Type="http://schemas.openxmlformats.org/officeDocument/2006/relationships/image" Target="../media/image3.gif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1.wav"/><Relationship Id="rId5" Type="http://schemas.openxmlformats.org/officeDocument/2006/relationships/image" Target="../media/image31.png"/><Relationship Id="rId4" Type="http://schemas.openxmlformats.org/officeDocument/2006/relationships/image" Target="../media/image30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2.wav"/><Relationship Id="rId5" Type="http://schemas.openxmlformats.org/officeDocument/2006/relationships/image" Target="../media/image32.png"/><Relationship Id="rId4" Type="http://schemas.openxmlformats.org/officeDocument/2006/relationships/image" Target="../media/image30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3.wav"/><Relationship Id="rId5" Type="http://schemas.openxmlformats.org/officeDocument/2006/relationships/image" Target="../media/image35.png"/><Relationship Id="rId4" Type="http://schemas.openxmlformats.org/officeDocument/2006/relationships/image" Target="../media/image34.gi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audio" Target="../media/audio15.wav"/><Relationship Id="rId7" Type="http://schemas.openxmlformats.org/officeDocument/2006/relationships/image" Target="../media/image39.gi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4.wav"/><Relationship Id="rId6" Type="http://schemas.openxmlformats.org/officeDocument/2006/relationships/image" Target="../media/image38.emf"/><Relationship Id="rId5" Type="http://schemas.openxmlformats.org/officeDocument/2006/relationships/image" Target="../media/image37.gif"/><Relationship Id="rId4" Type="http://schemas.openxmlformats.org/officeDocument/2006/relationships/image" Target="../media/image36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6.wav"/><Relationship Id="rId6" Type="http://schemas.openxmlformats.org/officeDocument/2006/relationships/image" Target="../media/image41.png"/><Relationship Id="rId5" Type="http://schemas.openxmlformats.org/officeDocument/2006/relationships/image" Target="../media/image38.emf"/><Relationship Id="rId4" Type="http://schemas.openxmlformats.org/officeDocument/2006/relationships/image" Target="../media/image37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7" Type="http://schemas.openxmlformats.org/officeDocument/2006/relationships/image" Target="../media/image46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7.wav"/><Relationship Id="rId6" Type="http://schemas.openxmlformats.org/officeDocument/2006/relationships/image" Target="../media/image45.emf"/><Relationship Id="rId5" Type="http://schemas.openxmlformats.org/officeDocument/2006/relationships/image" Target="../media/image44.gif"/><Relationship Id="rId4" Type="http://schemas.openxmlformats.org/officeDocument/2006/relationships/image" Target="../media/image43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5.wav"/><Relationship Id="rId7" Type="http://schemas.openxmlformats.org/officeDocument/2006/relationships/image" Target="../media/image50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8.wav"/><Relationship Id="rId6" Type="http://schemas.openxmlformats.org/officeDocument/2006/relationships/image" Target="../media/image49.emf"/><Relationship Id="rId5" Type="http://schemas.openxmlformats.org/officeDocument/2006/relationships/image" Target="../media/image48.gif"/><Relationship Id="rId4" Type="http://schemas.openxmlformats.org/officeDocument/2006/relationships/image" Target="../media/image4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audio" Target="../media/audio15.wav"/><Relationship Id="rId7" Type="http://schemas.openxmlformats.org/officeDocument/2006/relationships/image" Target="../media/image54.gi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9.wav"/><Relationship Id="rId6" Type="http://schemas.openxmlformats.org/officeDocument/2006/relationships/image" Target="../media/image53.gif"/><Relationship Id="rId5" Type="http://schemas.openxmlformats.org/officeDocument/2006/relationships/image" Target="../media/image52.gif"/><Relationship Id="rId4" Type="http://schemas.openxmlformats.org/officeDocument/2006/relationships/image" Target="../media/image51.e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audio" Target="../media/audio15.wav"/><Relationship Id="rId7" Type="http://schemas.openxmlformats.org/officeDocument/2006/relationships/image" Target="../media/image59.gi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20.wav"/><Relationship Id="rId6" Type="http://schemas.openxmlformats.org/officeDocument/2006/relationships/image" Target="../media/image58.gif"/><Relationship Id="rId5" Type="http://schemas.openxmlformats.org/officeDocument/2006/relationships/image" Target="../media/image57.gif"/><Relationship Id="rId4" Type="http://schemas.openxmlformats.org/officeDocument/2006/relationships/image" Target="../media/image56.e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1.gif"/><Relationship Id="rId7" Type="http://schemas.openxmlformats.org/officeDocument/2006/relationships/image" Target="../media/image65.gi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21.wav"/><Relationship Id="rId6" Type="http://schemas.openxmlformats.org/officeDocument/2006/relationships/image" Target="../media/image64.png"/><Relationship Id="rId5" Type="http://schemas.openxmlformats.org/officeDocument/2006/relationships/image" Target="../media/image63.gif"/><Relationship Id="rId4" Type="http://schemas.openxmlformats.org/officeDocument/2006/relationships/image" Target="../media/image62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.wav"/><Relationship Id="rId1" Type="http://schemas.openxmlformats.org/officeDocument/2006/relationships/audio" Target="../media/audio1.wav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gi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22.wav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5.wav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23.wav"/><Relationship Id="rId6" Type="http://schemas.openxmlformats.org/officeDocument/2006/relationships/image" Target="../media/image4.png"/><Relationship Id="rId5" Type="http://schemas.openxmlformats.org/officeDocument/2006/relationships/image" Target="../media/image71.gif"/><Relationship Id="rId4" Type="http://schemas.openxmlformats.org/officeDocument/2006/relationships/image" Target="../media/image70.w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audio" Target="../media/audio15.wav"/><Relationship Id="rId7" Type="http://schemas.openxmlformats.org/officeDocument/2006/relationships/image" Target="../media/image74.gi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24.wav"/><Relationship Id="rId6" Type="http://schemas.openxmlformats.org/officeDocument/2006/relationships/image" Target="../media/image73.gif"/><Relationship Id="rId5" Type="http://schemas.openxmlformats.org/officeDocument/2006/relationships/image" Target="../media/image72.wmf"/><Relationship Id="rId4" Type="http://schemas.openxmlformats.org/officeDocument/2006/relationships/image" Target="../media/image36.gi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73.gif"/><Relationship Id="rId7" Type="http://schemas.openxmlformats.org/officeDocument/2006/relationships/image" Target="../media/image79.gi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25.wav"/><Relationship Id="rId6" Type="http://schemas.openxmlformats.org/officeDocument/2006/relationships/image" Target="../media/image78.gif"/><Relationship Id="rId5" Type="http://schemas.openxmlformats.org/officeDocument/2006/relationships/image" Target="../media/image77.gif"/><Relationship Id="rId4" Type="http://schemas.openxmlformats.org/officeDocument/2006/relationships/image" Target="../media/image76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wmf"/><Relationship Id="rId7" Type="http://schemas.openxmlformats.org/officeDocument/2006/relationships/image" Target="../media/image83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26.wav"/><Relationship Id="rId6" Type="http://schemas.openxmlformats.org/officeDocument/2006/relationships/image" Target="../media/image71.gif"/><Relationship Id="rId5" Type="http://schemas.openxmlformats.org/officeDocument/2006/relationships/image" Target="../media/image82.gif"/><Relationship Id="rId4" Type="http://schemas.openxmlformats.org/officeDocument/2006/relationships/image" Target="../media/image81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gi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27.wav"/><Relationship Id="rId5" Type="http://schemas.openxmlformats.org/officeDocument/2006/relationships/image" Target="../media/image84.png"/><Relationship Id="rId4" Type="http://schemas.openxmlformats.org/officeDocument/2006/relationships/image" Target="../media/image36.gi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81.gif"/><Relationship Id="rId7" Type="http://schemas.openxmlformats.org/officeDocument/2006/relationships/image" Target="../media/image88.gi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28.wav"/><Relationship Id="rId6" Type="http://schemas.openxmlformats.org/officeDocument/2006/relationships/image" Target="../media/image87.gif"/><Relationship Id="rId5" Type="http://schemas.openxmlformats.org/officeDocument/2006/relationships/image" Target="../media/image86.gif"/><Relationship Id="rId4" Type="http://schemas.openxmlformats.org/officeDocument/2006/relationships/image" Target="../media/image85.e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gif"/><Relationship Id="rId3" Type="http://schemas.openxmlformats.org/officeDocument/2006/relationships/audio" Target="../media/audio30.wav"/><Relationship Id="rId7" Type="http://schemas.openxmlformats.org/officeDocument/2006/relationships/image" Target="../media/image92.gi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29.wav"/><Relationship Id="rId6" Type="http://schemas.openxmlformats.org/officeDocument/2006/relationships/image" Target="../media/image91.emf"/><Relationship Id="rId5" Type="http://schemas.openxmlformats.org/officeDocument/2006/relationships/image" Target="../media/image90.gif"/><Relationship Id="rId4" Type="http://schemas.openxmlformats.org/officeDocument/2006/relationships/image" Target="../media/image89.png"/><Relationship Id="rId9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wmf"/><Relationship Id="rId3" Type="http://schemas.openxmlformats.org/officeDocument/2006/relationships/image" Target="../media/image89.png"/><Relationship Id="rId7" Type="http://schemas.openxmlformats.org/officeDocument/2006/relationships/image" Target="../media/image96.gi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31.wav"/><Relationship Id="rId6" Type="http://schemas.openxmlformats.org/officeDocument/2006/relationships/image" Target="../media/image95.gif"/><Relationship Id="rId5" Type="http://schemas.openxmlformats.org/officeDocument/2006/relationships/image" Target="../media/image94.gif"/><Relationship Id="rId4" Type="http://schemas.openxmlformats.org/officeDocument/2006/relationships/image" Target="../media/image19.gif"/><Relationship Id="rId9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32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4.wav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5.wav"/><Relationship Id="rId6" Type="http://schemas.openxmlformats.org/officeDocument/2006/relationships/image" Target="../media/image11.emf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6.wav"/><Relationship Id="rId6" Type="http://schemas.openxmlformats.org/officeDocument/2006/relationships/image" Target="../media/image16.png"/><Relationship Id="rId5" Type="http://schemas.openxmlformats.org/officeDocument/2006/relationships/image" Target="../media/image15.emf"/><Relationship Id="rId4" Type="http://schemas.openxmlformats.org/officeDocument/2006/relationships/image" Target="../media/image14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7.wav"/><Relationship Id="rId6" Type="http://schemas.openxmlformats.org/officeDocument/2006/relationships/image" Target="../media/image17.png"/><Relationship Id="rId5" Type="http://schemas.openxmlformats.org/officeDocument/2006/relationships/image" Target="../media/image15.emf"/><Relationship Id="rId4" Type="http://schemas.openxmlformats.org/officeDocument/2006/relationships/image" Target="../media/image14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7" Type="http://schemas.openxmlformats.org/officeDocument/2006/relationships/image" Target="../media/image22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8.wav"/><Relationship Id="rId6" Type="http://schemas.openxmlformats.org/officeDocument/2006/relationships/image" Target="../media/image21.emf"/><Relationship Id="rId5" Type="http://schemas.openxmlformats.org/officeDocument/2006/relationships/image" Target="../media/image20.gif"/><Relationship Id="rId4" Type="http://schemas.openxmlformats.org/officeDocument/2006/relationships/image" Target="../media/image19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9.wav"/><Relationship Id="rId5" Type="http://schemas.openxmlformats.org/officeDocument/2006/relationships/image" Target="../media/image25.png"/><Relationship Id="rId4" Type="http://schemas.openxmlformats.org/officeDocument/2006/relationships/image" Target="../media/image24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0.wav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hlinkClick r:id="" action="ppaction://media"/>
          </p:cNvPr>
          <p:cNvPicPr>
            <a:picLocks noRot="1" noChangeAspect="1" noChangeArrowheads="1"/>
          </p:cNvPicPr>
          <p:nvPr>
            <a:wavAudioFile r:embed="rId1" name="ecky.wav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67200" y="1981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990600" y="304800"/>
            <a:ext cx="7467600" cy="4662815"/>
          </a:xfrm>
          <a:prstGeom prst="rect">
            <a:avLst/>
          </a:prstGeom>
          <a:solidFill>
            <a:srgbClr val="CC66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6000" dirty="0">
                <a:latin typeface="Times New Roman" pitchFamily="18" charset="0"/>
              </a:rPr>
              <a:t>Bien </a:t>
            </a:r>
            <a:r>
              <a:rPr lang="en-US" sz="6000" dirty="0" err="1">
                <a:latin typeface="Times New Roman" pitchFamily="18" charset="0"/>
              </a:rPr>
              <a:t>Dit</a:t>
            </a:r>
            <a:r>
              <a:rPr lang="en-US" sz="6000" dirty="0">
                <a:latin typeface="Times New Roman" pitchFamily="18" charset="0"/>
              </a:rPr>
              <a:t> I</a:t>
            </a:r>
          </a:p>
          <a:p>
            <a:pPr algn="ctr">
              <a:spcBef>
                <a:spcPct val="50000"/>
              </a:spcBef>
            </a:pPr>
            <a:r>
              <a:rPr lang="en-US" sz="5400" dirty="0" err="1">
                <a:latin typeface="Times New Roman" pitchFamily="18" charset="0"/>
              </a:rPr>
              <a:t>Chapitre</a:t>
            </a:r>
            <a:r>
              <a:rPr lang="en-US" sz="5400" dirty="0">
                <a:latin typeface="Times New Roman" pitchFamily="18" charset="0"/>
              </a:rPr>
              <a:t> 1, </a:t>
            </a:r>
            <a:r>
              <a:rPr lang="en-US" sz="5400" dirty="0" err="1">
                <a:latin typeface="Times New Roman" pitchFamily="18" charset="0"/>
              </a:rPr>
              <a:t>Vocabulaire</a:t>
            </a:r>
            <a:r>
              <a:rPr lang="en-US" sz="5400" dirty="0">
                <a:latin typeface="Times New Roman" pitchFamily="18" charset="0"/>
              </a:rPr>
              <a:t> </a:t>
            </a:r>
            <a:r>
              <a:rPr lang="en-US" sz="5400" dirty="0" smtClean="0">
                <a:latin typeface="Times New Roman" pitchFamily="18" charset="0"/>
              </a:rPr>
              <a:t>2</a:t>
            </a:r>
          </a:p>
          <a:p>
            <a:pPr algn="ctr">
              <a:spcBef>
                <a:spcPct val="50000"/>
              </a:spcBef>
            </a:pPr>
            <a:r>
              <a:rPr lang="en-US" sz="4400" dirty="0" smtClean="0">
                <a:latin typeface="Times New Roman" pitchFamily="18" charset="0"/>
              </a:rPr>
              <a:t>Part 1</a:t>
            </a:r>
            <a:endParaRPr lang="en-US" sz="4400" dirty="0">
              <a:latin typeface="Times New Roman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en-US" sz="6000" dirty="0" err="1">
                <a:solidFill>
                  <a:schemeClr val="bg1"/>
                </a:solidFill>
                <a:latin typeface="Times New Roman" pitchFamily="18" charset="0"/>
              </a:rPr>
              <a:t>Dans</a:t>
            </a:r>
            <a:r>
              <a:rPr lang="en-US" sz="6000" dirty="0">
                <a:solidFill>
                  <a:schemeClr val="bg1"/>
                </a:solidFill>
                <a:latin typeface="Times New Roman" pitchFamily="18" charset="0"/>
              </a:rPr>
              <a:t> la </a:t>
            </a:r>
            <a:r>
              <a:rPr lang="en-US" sz="6000" dirty="0" err="1">
                <a:solidFill>
                  <a:schemeClr val="bg1"/>
                </a:solidFill>
                <a:latin typeface="Times New Roman" pitchFamily="18" charset="0"/>
              </a:rPr>
              <a:t>salle</a:t>
            </a:r>
            <a:r>
              <a:rPr lang="en-US" sz="6000" dirty="0">
                <a:solidFill>
                  <a:schemeClr val="bg1"/>
                </a:solidFill>
                <a:latin typeface="Times New Roman" pitchFamily="18" charset="0"/>
              </a:rPr>
              <a:t> de </a:t>
            </a:r>
            <a:r>
              <a:rPr lang="en-US" sz="6000" dirty="0" err="1">
                <a:solidFill>
                  <a:schemeClr val="bg1"/>
                </a:solidFill>
                <a:latin typeface="Times New Roman" pitchFamily="18" charset="0"/>
              </a:rPr>
              <a:t>classe</a:t>
            </a:r>
            <a:endParaRPr lang="en-US" sz="60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6148" name="Picture 4" descr="PHYLLI_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0" y="5638800"/>
            <a:ext cx="18288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609600" y="5105400"/>
            <a:ext cx="205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latin typeface="Times New Roman" pitchFamily="18" charset="0"/>
              </a:rPr>
              <a:t>Created by:</a:t>
            </a: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2971800" y="5486400"/>
            <a:ext cx="1828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>
                <a:latin typeface="Vladimir Script" pitchFamily="66" charset="0"/>
              </a:rPr>
              <a:t>Dimick</a:t>
            </a:r>
          </a:p>
        </p:txBody>
      </p:sp>
      <p:pic>
        <p:nvPicPr>
          <p:cNvPr id="10" name="Recorded Sound">
            <a:hlinkClick r:id="" action="ppaction://media"/>
          </p:cNvPr>
          <p:cNvPicPr>
            <a:picLocks noRot="1" noChangeAspect="1"/>
          </p:cNvPicPr>
          <p:nvPr>
            <a:wavAudioFile r:embed="rId2" name="Recorded Sound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914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809" fill="hold"/>
                                        <p:tgtEl>
                                          <p:spTgt spid="30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309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724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4"/>
                </p:tgtEl>
              </p:cMediaNode>
            </p:audio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3078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685800"/>
            <a:ext cx="6172200" cy="14478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6000" b="1" dirty="0" smtClean="0"/>
              <a:t>Il </a:t>
            </a:r>
            <a:r>
              <a:rPr lang="en-US" sz="6000" b="1" dirty="0" err="1" smtClean="0"/>
              <a:t>n’y</a:t>
            </a:r>
            <a:r>
              <a:rPr lang="en-US" sz="6000" b="1" dirty="0" smtClean="0"/>
              <a:t> a pas de </a:t>
            </a:r>
            <a:r>
              <a:rPr lang="en-US" sz="6000" b="1" dirty="0" err="1" smtClean="0"/>
              <a:t>télévision</a:t>
            </a:r>
            <a:r>
              <a:rPr lang="en-US" sz="6000" b="1" dirty="0" smtClean="0"/>
              <a:t>.</a:t>
            </a:r>
            <a:endParaRPr lang="en-US" sz="6000" b="1" dirty="0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4029075" y="2833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4310063" y="2790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5365" name="Picture 5" descr="BE_TV__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09800" y="2209800"/>
            <a:ext cx="3717925" cy="407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3900488" y="2905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5367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91400" y="609600"/>
            <a:ext cx="1163638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209800" y="6248400"/>
            <a:ext cx="4419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There isn’t any TV</a:t>
            </a:r>
          </a:p>
        </p:txBody>
      </p:sp>
      <p:pic>
        <p:nvPicPr>
          <p:cNvPr id="14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507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14338" grpId="0" build="p" autoUpdateAnimBg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7696200" cy="2286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6000" b="1" dirty="0" smtClean="0">
                <a:solidFill>
                  <a:srgbClr val="FF0000"/>
                </a:solidFill>
              </a:rPr>
              <a:t>Il y a </a:t>
            </a:r>
            <a:r>
              <a:rPr lang="en-US" sz="6000" b="1" dirty="0" err="1" smtClean="0">
                <a:solidFill>
                  <a:srgbClr val="FF0000"/>
                </a:solidFill>
              </a:rPr>
              <a:t>une</a:t>
            </a:r>
            <a:r>
              <a:rPr lang="en-US" sz="6000" b="1" dirty="0" smtClean="0">
                <a:solidFill>
                  <a:srgbClr val="FF0000"/>
                </a:solidFill>
              </a:rPr>
              <a:t> </a:t>
            </a:r>
            <a:r>
              <a:rPr lang="en-US" sz="6000" b="1" dirty="0" err="1" smtClean="0"/>
              <a:t>télévision</a:t>
            </a:r>
            <a:r>
              <a:rPr lang="en-US" sz="6000" b="1" dirty="0" smtClean="0"/>
              <a:t>.</a:t>
            </a:r>
            <a:br>
              <a:rPr lang="en-US" sz="6000" b="1" dirty="0" smtClean="0"/>
            </a:br>
            <a:r>
              <a:rPr lang="en-US" sz="6000" b="1" dirty="0" smtClean="0">
                <a:solidFill>
                  <a:srgbClr val="FF0000"/>
                </a:solidFill>
              </a:rPr>
              <a:t>Il </a:t>
            </a:r>
            <a:r>
              <a:rPr lang="en-US" sz="6000" b="1" dirty="0" err="1" smtClean="0">
                <a:solidFill>
                  <a:srgbClr val="FF0000"/>
                </a:solidFill>
              </a:rPr>
              <a:t>n’y</a:t>
            </a:r>
            <a:r>
              <a:rPr lang="en-US" sz="6000" b="1" dirty="0" smtClean="0">
                <a:solidFill>
                  <a:srgbClr val="FF0000"/>
                </a:solidFill>
              </a:rPr>
              <a:t> a pas de </a:t>
            </a:r>
            <a:r>
              <a:rPr lang="en-US" sz="6000" b="1" dirty="0" err="1" smtClean="0"/>
              <a:t>télévision</a:t>
            </a:r>
            <a:r>
              <a:rPr lang="en-US" sz="6000" b="1" dirty="0" smtClean="0"/>
              <a:t>.</a:t>
            </a:r>
            <a:endParaRPr lang="en-US" sz="6000" b="1" dirty="0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4029075" y="2833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4310063" y="2790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6389" name="Picture 5" descr="BE_TV__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2590800"/>
            <a:ext cx="3717925" cy="407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3900488" y="2905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6391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96200" y="838200"/>
            <a:ext cx="1163638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867400" y="4267200"/>
            <a:ext cx="3276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There is a TV</a:t>
            </a:r>
          </a:p>
          <a:p>
            <a:pPr algn="ctr"/>
            <a:r>
              <a:rPr lang="en-US"/>
              <a:t>There isn’t any TV</a:t>
            </a:r>
          </a:p>
        </p:txBody>
      </p:sp>
      <p:pic>
        <p:nvPicPr>
          <p:cNvPr id="9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823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823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14338" grpId="0" build="p" autoUpdateAnimBg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457200"/>
            <a:ext cx="6781800" cy="1143000"/>
          </a:xfrm>
        </p:spPr>
        <p:txBody>
          <a:bodyPr/>
          <a:lstStyle/>
          <a:p>
            <a:r>
              <a:rPr lang="en-US" sz="6000" b="1" smtClean="0"/>
              <a:t>Il y a des chaises.</a:t>
            </a: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4029075" y="2833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7412" name="Rectangle 6"/>
          <p:cNvSpPr>
            <a:spLocks noChangeArrowheads="1"/>
          </p:cNvSpPr>
          <p:nvPr/>
        </p:nvSpPr>
        <p:spPr bwMode="auto">
          <a:xfrm>
            <a:off x="4152900" y="2852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7413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7600" y="457200"/>
            <a:ext cx="10668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12" descr="office_chair_spinning_lg_clr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52600" y="2438400"/>
            <a:ext cx="2732088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13" descr="office_chair_spinning_lg_clr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5800" y="2362200"/>
            <a:ext cx="2732088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209800" y="6248400"/>
            <a:ext cx="4419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There are some chairs</a:t>
            </a:r>
          </a:p>
        </p:txBody>
      </p:sp>
      <p:pic>
        <p:nvPicPr>
          <p:cNvPr id="1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24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824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12290" grpId="0" build="p" autoUpdateAnimBg="0" advAuto="0"/>
      <p:bldP spid="15" grpId="0"/>
      <p:bldP spid="1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457200"/>
            <a:ext cx="7162800" cy="1143000"/>
          </a:xfrm>
        </p:spPr>
        <p:txBody>
          <a:bodyPr/>
          <a:lstStyle/>
          <a:p>
            <a:r>
              <a:rPr lang="en-US" sz="6000" b="1" smtClean="0"/>
              <a:t>Il y a des bureaux.</a:t>
            </a: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4029075" y="2833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8436" name="Picture 4" descr="BOYSTU_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4600" y="2438400"/>
            <a:ext cx="3962400" cy="348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Line 5"/>
          <p:cNvSpPr>
            <a:spLocks noChangeShapeType="1"/>
          </p:cNvSpPr>
          <p:nvPr/>
        </p:nvSpPr>
        <p:spPr bwMode="auto">
          <a:xfrm flipH="1">
            <a:off x="3200400" y="2362200"/>
            <a:ext cx="990600" cy="21336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4152900" y="2852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8439" name="Picture 11" descr="dog_write_paper_pencil_desk_lg_clr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90600" y="1905000"/>
            <a:ext cx="1676400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91400" y="685800"/>
            <a:ext cx="13716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1" name="Picture 14" descr="skeleton_school_desk_slumped_lg_clr.gif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19800" y="3276600"/>
            <a:ext cx="243205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209800" y="6248400"/>
            <a:ext cx="4419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There are some desks</a:t>
            </a:r>
          </a:p>
        </p:txBody>
      </p:sp>
      <p:pic>
        <p:nvPicPr>
          <p:cNvPr id="17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018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018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>
                <p:cTn id="3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12290" grpId="0" build="p" autoUpdateAnimBg="0" advAuto="0"/>
      <p:bldP spid="12293" grpId="0" animBg="1"/>
      <p:bldP spid="16" grpId="0"/>
      <p:bldP spid="16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7315200" cy="13716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6000" b="1" dirty="0" smtClean="0"/>
              <a:t>Il y a </a:t>
            </a:r>
            <a:r>
              <a:rPr lang="en-US" sz="6000" b="1" dirty="0" smtClean="0">
                <a:solidFill>
                  <a:srgbClr val="FF0000"/>
                </a:solidFill>
              </a:rPr>
              <a:t>un bureau</a:t>
            </a:r>
            <a:r>
              <a:rPr lang="en-US" sz="6000" b="1" dirty="0" smtClean="0"/>
              <a:t>.</a:t>
            </a:r>
            <a:br>
              <a:rPr lang="en-US" sz="6000" b="1" dirty="0" smtClean="0"/>
            </a:br>
            <a:r>
              <a:rPr lang="en-US" sz="6000" b="1" dirty="0" smtClean="0"/>
              <a:t>Il y a </a:t>
            </a:r>
            <a:r>
              <a:rPr lang="en-US" sz="6000" b="1" dirty="0" smtClean="0">
                <a:solidFill>
                  <a:srgbClr val="FF0000"/>
                </a:solidFill>
              </a:rPr>
              <a:t>des </a:t>
            </a:r>
            <a:r>
              <a:rPr lang="en-US" sz="6000" b="1" dirty="0" err="1" smtClean="0">
                <a:solidFill>
                  <a:srgbClr val="FF0000"/>
                </a:solidFill>
              </a:rPr>
              <a:t>bureaux</a:t>
            </a:r>
            <a:r>
              <a:rPr lang="en-US" sz="6000" b="1" dirty="0" smtClean="0"/>
              <a:t>.</a:t>
            </a:r>
            <a:endParaRPr lang="en-US" sz="6000" b="1" dirty="0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4029075" y="2833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9460" name="Picture 4" descr="BOYSTU_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2667000"/>
            <a:ext cx="3962400" cy="348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Rectangle 6"/>
          <p:cNvSpPr>
            <a:spLocks noChangeArrowheads="1"/>
          </p:cNvSpPr>
          <p:nvPr/>
        </p:nvSpPr>
        <p:spPr bwMode="auto">
          <a:xfrm>
            <a:off x="4152900" y="2852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9462" name="Picture 11" descr="dog_write_paper_pencil_desk_lg_clr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2286000"/>
            <a:ext cx="1676400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91400" y="685800"/>
            <a:ext cx="13716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" name="Straight Arrow Connector 13"/>
          <p:cNvCxnSpPr/>
          <p:nvPr/>
        </p:nvCxnSpPr>
        <p:spPr>
          <a:xfrm flipH="1">
            <a:off x="3200400" y="2819400"/>
            <a:ext cx="914400" cy="1600200"/>
          </a:xfrm>
          <a:prstGeom prst="straightConnector1">
            <a:avLst/>
          </a:prstGeom>
          <a:ln w="381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715000" y="5105400"/>
            <a:ext cx="3429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There is a desk</a:t>
            </a:r>
          </a:p>
          <a:p>
            <a:pPr algn="ctr"/>
            <a:r>
              <a:rPr lang="en-US"/>
              <a:t>There are some desks</a:t>
            </a:r>
          </a:p>
        </p:txBody>
      </p:sp>
      <p:pic>
        <p:nvPicPr>
          <p:cNvPr id="17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947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947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12290" grpId="0" build="p" autoUpdateAnimBg="0" advAuto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304800"/>
            <a:ext cx="7086600" cy="1143000"/>
          </a:xfrm>
        </p:spPr>
        <p:txBody>
          <a:bodyPr/>
          <a:lstStyle/>
          <a:p>
            <a:r>
              <a:rPr lang="en-US" sz="6000" b="1" smtClean="0"/>
              <a:t>Il y a une carte.</a:t>
            </a: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971925" y="2795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20484" name="Picture 5" descr="32845508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0" y="2514600"/>
            <a:ext cx="4160838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6" descr="32734928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743200"/>
            <a:ext cx="4457700" cy="326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7" descr="32549746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2800" y="5105400"/>
            <a:ext cx="1219200" cy="117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8000" y="457200"/>
            <a:ext cx="18288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209800" y="6248400"/>
            <a:ext cx="4419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There is a map</a:t>
            </a:r>
          </a:p>
        </p:txBody>
      </p:sp>
      <p:pic>
        <p:nvPicPr>
          <p:cNvPr id="13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8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725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9458" grpId="0" build="p" autoUpdateAnimBg="0"/>
      <p:bldP spid="12" grpId="0"/>
      <p:bldP spid="12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274638"/>
            <a:ext cx="6683375" cy="1143000"/>
          </a:xfrm>
        </p:spPr>
        <p:txBody>
          <a:bodyPr/>
          <a:lstStyle/>
          <a:p>
            <a:r>
              <a:rPr lang="en-US" sz="6000" b="1" smtClean="0"/>
              <a:t>Il y a un poster.</a:t>
            </a: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4329113" y="2857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3895725" y="29956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4124325" y="2695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3962400"/>
            <a:ext cx="158115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7" descr="32713510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57400" y="2590800"/>
            <a:ext cx="4000500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0" name="Line 8"/>
          <p:cNvSpPr>
            <a:spLocks noChangeShapeType="1"/>
          </p:cNvSpPr>
          <p:nvPr/>
        </p:nvSpPr>
        <p:spPr bwMode="auto">
          <a:xfrm>
            <a:off x="381000" y="990600"/>
            <a:ext cx="1981200" cy="2971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21513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29400" y="609600"/>
            <a:ext cx="18288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209800" y="6248400"/>
            <a:ext cx="4419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There is a poster</a:t>
            </a:r>
          </a:p>
        </p:txBody>
      </p:sp>
      <p:pic>
        <p:nvPicPr>
          <p:cNvPr id="14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02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702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8194" grpId="0" build="p" autoUpdateAnimBg="0"/>
      <p:bldP spid="8200" grpId="0" animBg="1"/>
      <p:bldP spid="13" grpId="0"/>
      <p:bldP spid="13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274638"/>
            <a:ext cx="6683375" cy="1143000"/>
          </a:xfrm>
        </p:spPr>
        <p:txBody>
          <a:bodyPr/>
          <a:lstStyle/>
          <a:p>
            <a:r>
              <a:rPr lang="en-US" sz="6000" b="1" smtClean="0"/>
              <a:t>Il y a une table.</a:t>
            </a:r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4329113" y="2857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3895725" y="29956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4124325" y="2695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22534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0" y="685800"/>
            <a:ext cx="17526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10" descr="teddy_roosevelt_writing_letter_lg_clr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3810000"/>
            <a:ext cx="2471738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6" name="Picture 12" descr="conference_room_detail_lg_clr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71800" y="2514600"/>
            <a:ext cx="30734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7" name="Picture 13" descr="family_playing_board_game_lg_clr.gif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96000" y="4343400"/>
            <a:ext cx="2900363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0" name="Line 8"/>
          <p:cNvSpPr>
            <a:spLocks noChangeShapeType="1"/>
          </p:cNvSpPr>
          <p:nvPr/>
        </p:nvSpPr>
        <p:spPr bwMode="auto">
          <a:xfrm>
            <a:off x="4191000" y="1295400"/>
            <a:ext cx="304800" cy="2286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209800" y="6248400"/>
            <a:ext cx="4419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There is a table</a:t>
            </a:r>
          </a:p>
        </p:txBody>
      </p:sp>
      <p:pic>
        <p:nvPicPr>
          <p:cNvPr id="1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00800" y="685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824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8194" grpId="0" build="p" autoUpdateAnimBg="0"/>
      <p:bldP spid="8200" grpId="0" animBg="1"/>
      <p:bldP spid="15" grpId="0"/>
      <p:bldP spid="15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274638"/>
            <a:ext cx="7315200" cy="1143000"/>
          </a:xfrm>
        </p:spPr>
        <p:txBody>
          <a:bodyPr/>
          <a:lstStyle/>
          <a:p>
            <a:r>
              <a:rPr lang="en-US" sz="6000" b="1" smtClean="0"/>
              <a:t>Il y a un ordinateur.</a:t>
            </a: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4329113" y="2857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3895725" y="29956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4124325" y="2695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8200" name="Line 8"/>
          <p:cNvSpPr>
            <a:spLocks noChangeShapeType="1"/>
          </p:cNvSpPr>
          <p:nvPr/>
        </p:nvSpPr>
        <p:spPr bwMode="auto">
          <a:xfrm>
            <a:off x="4191000" y="1295400"/>
            <a:ext cx="304800" cy="2286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23559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0" y="1295400"/>
            <a:ext cx="21336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0" name="Picture 14" descr="retired_woman_shaking_head_lg_clr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24600" y="4495800"/>
            <a:ext cx="203517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1" name="Picture 15" descr="virus_in_a_computer_lg_clr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524000"/>
            <a:ext cx="32512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2" name="Picture 16" descr="business_secretary_computer_typing_lg_clr.gif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4600" y="3276600"/>
            <a:ext cx="3360738" cy="223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209800" y="6248400"/>
            <a:ext cx="4419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There is a computer</a:t>
            </a:r>
          </a:p>
        </p:txBody>
      </p:sp>
      <p:pic>
        <p:nvPicPr>
          <p:cNvPr id="19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772400" y="762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046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046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>
                <p:cTn id="3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8194" grpId="0" build="p" autoUpdateAnimBg="0"/>
      <p:bldP spid="8200" grpId="0" animBg="1"/>
      <p:bldP spid="18" grpId="0"/>
      <p:bldP spid="18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0" y="838200"/>
            <a:ext cx="49530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6000" b="1" dirty="0" smtClean="0"/>
              <a:t>Il y a </a:t>
            </a:r>
            <a:br>
              <a:rPr lang="en-US" sz="6000" b="1" dirty="0" smtClean="0"/>
            </a:br>
            <a:r>
              <a:rPr lang="en-US" sz="6000" b="1" dirty="0" smtClean="0"/>
              <a:t>des </a:t>
            </a:r>
            <a:r>
              <a:rPr lang="en-US" sz="6000" b="1" dirty="0" err="1" smtClean="0"/>
              <a:t>livres</a:t>
            </a:r>
            <a:r>
              <a:rPr lang="en-US" sz="6000" b="1" dirty="0" smtClean="0"/>
              <a:t>.</a:t>
            </a:r>
            <a:endParaRPr lang="en-US" sz="6000" b="1" dirty="0"/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4029075" y="2833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24580" name="Picture 4" descr="3285738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8600"/>
            <a:ext cx="2209800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5" descr="32924889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24200" y="1752600"/>
            <a:ext cx="48006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6" descr="BOOK7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77000" y="0"/>
            <a:ext cx="99377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4095750" y="2686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24584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24800" y="304800"/>
            <a:ext cx="9525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5" name="Picture 9" descr="32758637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1000" y="2133600"/>
            <a:ext cx="2536825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209800" y="6248400"/>
            <a:ext cx="4419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There are some books</a:t>
            </a:r>
          </a:p>
        </p:txBody>
      </p:sp>
      <p:pic>
        <p:nvPicPr>
          <p:cNvPr id="14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812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812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7170" grpId="0" build="p" autoUpdateAnimBg="0"/>
      <p:bldP spid="13" grpId="0"/>
      <p:bldP spid="1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hlinkClick r:id="" action="ppaction://media"/>
          </p:cNvPr>
          <p:cNvPicPr>
            <a:picLocks noRot="1" noChangeAspect="1" noChangeArrowheads="1"/>
          </p:cNvPicPr>
          <p:nvPr>
            <a:wavAudioFile r:embed="rId1" name="ecky.wav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67200" y="1981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990600" y="304800"/>
            <a:ext cx="7467600" cy="4662815"/>
          </a:xfrm>
          <a:prstGeom prst="rect">
            <a:avLst/>
          </a:prstGeom>
          <a:solidFill>
            <a:srgbClr val="CC66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6000" dirty="0">
                <a:latin typeface="Times New Roman" pitchFamily="18" charset="0"/>
              </a:rPr>
              <a:t>Bien </a:t>
            </a:r>
            <a:r>
              <a:rPr lang="en-US" sz="6000" dirty="0" err="1">
                <a:latin typeface="Times New Roman" pitchFamily="18" charset="0"/>
              </a:rPr>
              <a:t>Dit</a:t>
            </a:r>
            <a:r>
              <a:rPr lang="en-US" sz="6000" dirty="0">
                <a:latin typeface="Times New Roman" pitchFamily="18" charset="0"/>
              </a:rPr>
              <a:t> I</a:t>
            </a:r>
          </a:p>
          <a:p>
            <a:pPr algn="ctr">
              <a:spcBef>
                <a:spcPct val="50000"/>
              </a:spcBef>
            </a:pPr>
            <a:r>
              <a:rPr lang="en-US" sz="5400" dirty="0" err="1">
                <a:latin typeface="Times New Roman" pitchFamily="18" charset="0"/>
              </a:rPr>
              <a:t>Chapitre</a:t>
            </a:r>
            <a:r>
              <a:rPr lang="en-US" sz="5400" dirty="0">
                <a:latin typeface="Times New Roman" pitchFamily="18" charset="0"/>
              </a:rPr>
              <a:t> 1, </a:t>
            </a:r>
            <a:r>
              <a:rPr lang="en-US" sz="5400" dirty="0" err="1">
                <a:latin typeface="Times New Roman" pitchFamily="18" charset="0"/>
              </a:rPr>
              <a:t>Vocabulaire</a:t>
            </a:r>
            <a:r>
              <a:rPr lang="en-US" sz="5400" dirty="0">
                <a:latin typeface="Times New Roman" pitchFamily="18" charset="0"/>
              </a:rPr>
              <a:t> </a:t>
            </a:r>
            <a:r>
              <a:rPr lang="en-US" sz="5400" dirty="0" smtClean="0">
                <a:latin typeface="Times New Roman" pitchFamily="18" charset="0"/>
              </a:rPr>
              <a:t>2</a:t>
            </a:r>
          </a:p>
          <a:p>
            <a:pPr algn="ctr">
              <a:spcBef>
                <a:spcPct val="50000"/>
              </a:spcBef>
            </a:pPr>
            <a:r>
              <a:rPr lang="en-US" sz="4400" dirty="0" smtClean="0">
                <a:latin typeface="Times New Roman" pitchFamily="18" charset="0"/>
              </a:rPr>
              <a:t>Part1</a:t>
            </a:r>
            <a:endParaRPr lang="en-US" sz="4400" dirty="0">
              <a:latin typeface="Times New Roman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en-US" sz="6000" dirty="0" err="1">
                <a:solidFill>
                  <a:schemeClr val="bg1"/>
                </a:solidFill>
                <a:latin typeface="Times New Roman" pitchFamily="18" charset="0"/>
              </a:rPr>
              <a:t>Dans</a:t>
            </a:r>
            <a:r>
              <a:rPr lang="en-US" sz="6000" dirty="0">
                <a:solidFill>
                  <a:schemeClr val="bg1"/>
                </a:solidFill>
                <a:latin typeface="Times New Roman" pitchFamily="18" charset="0"/>
              </a:rPr>
              <a:t> la </a:t>
            </a:r>
            <a:r>
              <a:rPr lang="en-US" sz="6000" dirty="0" err="1">
                <a:solidFill>
                  <a:schemeClr val="bg1"/>
                </a:solidFill>
                <a:latin typeface="Times New Roman" pitchFamily="18" charset="0"/>
              </a:rPr>
              <a:t>salle</a:t>
            </a:r>
            <a:r>
              <a:rPr lang="en-US" sz="6000" dirty="0">
                <a:solidFill>
                  <a:schemeClr val="bg1"/>
                </a:solidFill>
                <a:latin typeface="Times New Roman" pitchFamily="18" charset="0"/>
              </a:rPr>
              <a:t> de </a:t>
            </a:r>
            <a:r>
              <a:rPr lang="en-US" sz="6000" dirty="0" err="1">
                <a:solidFill>
                  <a:schemeClr val="bg1"/>
                </a:solidFill>
                <a:latin typeface="Times New Roman" pitchFamily="18" charset="0"/>
              </a:rPr>
              <a:t>classe</a:t>
            </a:r>
            <a:endParaRPr lang="en-US" sz="60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7172" name="Picture 4" descr="PHYLLI_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0" y="5638800"/>
            <a:ext cx="18288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609600" y="5105400"/>
            <a:ext cx="205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latin typeface="Times New Roman" pitchFamily="18" charset="0"/>
              </a:rPr>
              <a:t>Created by:</a:t>
            </a: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2971800" y="5486400"/>
            <a:ext cx="1828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>
                <a:latin typeface="Vladimir Script" pitchFamily="66" charset="0"/>
              </a:rPr>
              <a:t>Dimick</a:t>
            </a:r>
          </a:p>
        </p:txBody>
      </p:sp>
      <p:pic>
        <p:nvPicPr>
          <p:cNvPr id="8" name="Recorded Sound">
            <a:hlinkClick r:id="" action="ppaction://media"/>
          </p:cNvPr>
          <p:cNvPicPr>
            <a:picLocks noRot="1" noChangeAspect="1"/>
          </p:cNvPicPr>
          <p:nvPr>
            <a:wavAudioFile r:embed="rId2" name="Recorded Sound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610600" y="990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6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4"/>
                </p:tgtEl>
              </p:cMediaNode>
            </p:audi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6705600" cy="16002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6000" b="1" dirty="0" smtClean="0"/>
              <a:t>Il y a des </a:t>
            </a:r>
            <a:r>
              <a:rPr lang="en-US" sz="6000" b="1" dirty="0" err="1"/>
              <a:t>feuilles</a:t>
            </a:r>
            <a:r>
              <a:rPr lang="en-US" sz="6000" b="1" dirty="0"/>
              <a:t> </a:t>
            </a:r>
            <a:br>
              <a:rPr lang="en-US" sz="6000" b="1" dirty="0"/>
            </a:br>
            <a:r>
              <a:rPr lang="en-US" sz="6000" b="1" dirty="0"/>
              <a:t>de </a:t>
            </a:r>
            <a:r>
              <a:rPr lang="en-US" sz="6000" b="1" dirty="0" err="1" smtClean="0"/>
              <a:t>papier</a:t>
            </a:r>
            <a:r>
              <a:rPr lang="en-US" sz="6000" b="1" dirty="0" smtClean="0"/>
              <a:t>.</a:t>
            </a:r>
            <a:endParaRPr lang="en-US" sz="6000" b="1" dirty="0"/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4029075" y="2833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3776663" y="27193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25605" name="Picture 5" descr="32672858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1855788"/>
            <a:ext cx="5002213" cy="500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4057650" y="27860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25607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85025" y="304800"/>
            <a:ext cx="146367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209800" y="6248400"/>
            <a:ext cx="4419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There is some pieces of paper</a:t>
            </a:r>
          </a:p>
        </p:txBody>
      </p:sp>
      <p:pic>
        <p:nvPicPr>
          <p:cNvPr id="12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962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9218" grpId="0" build="p" autoUpdateAnimBg="0"/>
      <p:bldP spid="11" grpId="0"/>
      <p:bldP spid="11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6705600" cy="1600200"/>
          </a:xfrm>
        </p:spPr>
        <p:txBody>
          <a:bodyPr/>
          <a:lstStyle/>
          <a:p>
            <a:r>
              <a:rPr lang="en-US" sz="6000" b="1" smtClean="0"/>
              <a:t>Il y a un cahier.</a:t>
            </a:r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4029075" y="2833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3776663" y="27193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6629" name="Rectangle 6"/>
          <p:cNvSpPr>
            <a:spLocks noChangeArrowheads="1"/>
          </p:cNvSpPr>
          <p:nvPr/>
        </p:nvSpPr>
        <p:spPr bwMode="auto">
          <a:xfrm>
            <a:off x="4057650" y="27860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26630" name="Picture 7" descr="C:\Users\Phyllis\AppData\Local\Microsoft\Windows\Temporary Internet Files\Content.IE5\1YT0E33H\MC900304615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29400" y="533400"/>
            <a:ext cx="21336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8" descr="student_schoolhappy_lg_clr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57400" y="2590800"/>
            <a:ext cx="3548063" cy="354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Line 8"/>
          <p:cNvSpPr>
            <a:spLocks noChangeShapeType="1"/>
          </p:cNvSpPr>
          <p:nvPr/>
        </p:nvSpPr>
        <p:spPr bwMode="auto">
          <a:xfrm flipH="1">
            <a:off x="3124200" y="1524000"/>
            <a:ext cx="1295400" cy="1447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209800" y="6248400"/>
            <a:ext cx="4419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There is a notebook</a:t>
            </a:r>
          </a:p>
        </p:txBody>
      </p:sp>
      <p:pic>
        <p:nvPicPr>
          <p:cNvPr id="12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755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9218" grpId="0" build="p" autoUpdateAnimBg="0"/>
      <p:bldP spid="10" grpId="0" animBg="1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457200"/>
            <a:ext cx="7162800" cy="1143000"/>
          </a:xfrm>
        </p:spPr>
        <p:txBody>
          <a:bodyPr/>
          <a:lstStyle/>
          <a:p>
            <a:r>
              <a:rPr lang="en-US" sz="6000" b="1" smtClean="0"/>
              <a:t>Il y a un élève.</a:t>
            </a:r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4029075" y="2833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27652" name="Picture 4" descr="BOYSTU_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4600" y="2438400"/>
            <a:ext cx="3962400" cy="348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Line 5"/>
          <p:cNvSpPr>
            <a:spLocks noChangeShapeType="1"/>
          </p:cNvSpPr>
          <p:nvPr/>
        </p:nvSpPr>
        <p:spPr bwMode="auto">
          <a:xfrm>
            <a:off x="4495800" y="2209800"/>
            <a:ext cx="685800" cy="762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4152900" y="2852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27655" name="Picture 2" descr="C:\Users\Phyllis\AppData\Local\Microsoft\Windows\Temporary Internet Files\Content.IE5\SZB3V0A9\MC900281970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53200" y="533400"/>
            <a:ext cx="1801813" cy="170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6" name="Picture 10" descr="boy_walking_lunchbox_lg_clr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3400" y="1828800"/>
            <a:ext cx="1676400" cy="282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7" name="Picture 12" descr="student_dreaming_graduation_lg_clr.gif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70650" y="3352800"/>
            <a:ext cx="267335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209800" y="6248400"/>
            <a:ext cx="4419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There is a male student</a:t>
            </a:r>
          </a:p>
        </p:txBody>
      </p:sp>
      <p:pic>
        <p:nvPicPr>
          <p:cNvPr id="1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918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12290" grpId="0" build="p" autoUpdateAnimBg="0" advAuto="0"/>
      <p:bldP spid="12293" grpId="0" animBg="1"/>
      <p:bldP spid="14" grpId="0"/>
      <p:bldP spid="14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457200"/>
            <a:ext cx="7162800" cy="1143000"/>
          </a:xfrm>
        </p:spPr>
        <p:txBody>
          <a:bodyPr/>
          <a:lstStyle/>
          <a:p>
            <a:r>
              <a:rPr lang="en-US" sz="6000" b="1" smtClean="0"/>
              <a:t>Il y a un garçon.</a:t>
            </a: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4029075" y="2833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8676" name="Rectangle 6"/>
          <p:cNvSpPr>
            <a:spLocks noChangeArrowheads="1"/>
          </p:cNvSpPr>
          <p:nvPr/>
        </p:nvSpPr>
        <p:spPr bwMode="auto">
          <a:xfrm>
            <a:off x="4152900" y="2852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28677" name="Picture 10" descr="boy_walking_lunchbox_lg_clr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1828800"/>
            <a:ext cx="1676400" cy="282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9"/>
          <p:cNvPicPr>
            <a:picLocks noChangeAspect="1" noChangeArrowheads="1"/>
          </p:cNvPicPr>
          <p:nvPr/>
        </p:nvPicPr>
        <p:blipFill>
          <a:blip r:embed="rId4" cstate="print"/>
          <a:srcRect b="38841"/>
          <a:stretch>
            <a:fillRect/>
          </a:stretch>
        </p:blipFill>
        <p:spPr bwMode="auto">
          <a:xfrm>
            <a:off x="7086600" y="533400"/>
            <a:ext cx="1360488" cy="107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11" descr="breakdancer_headspin_boombox_lg_clr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47800" y="4419600"/>
            <a:ext cx="2795588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0" name="Picture 13" descr="kid_bike_helmet_lg_clr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62400" y="2362200"/>
            <a:ext cx="1895475" cy="273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1" name="Picture 14" descr="skater_dude_coasting_lg_clr.gif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72200" y="2133600"/>
            <a:ext cx="29718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419600" y="6324600"/>
            <a:ext cx="4419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There is a boy</a:t>
            </a:r>
          </a:p>
        </p:txBody>
      </p:sp>
      <p:pic>
        <p:nvPicPr>
          <p:cNvPr id="17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72200" y="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665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12290" grpId="0" build="p" autoUpdateAnimBg="0" advAuto="0"/>
      <p:bldP spid="16" grpId="0"/>
      <p:bldP spid="16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457200"/>
            <a:ext cx="7162800" cy="1143000"/>
          </a:xfrm>
        </p:spPr>
        <p:txBody>
          <a:bodyPr/>
          <a:lstStyle/>
          <a:p>
            <a:r>
              <a:rPr lang="en-US" sz="6000" b="1" smtClean="0"/>
              <a:t>Il y a une élève.</a:t>
            </a:r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4029075" y="2833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9700" name="Rectangle 6"/>
          <p:cNvSpPr>
            <a:spLocks noChangeArrowheads="1"/>
          </p:cNvSpPr>
          <p:nvPr/>
        </p:nvSpPr>
        <p:spPr bwMode="auto">
          <a:xfrm>
            <a:off x="4152900" y="2852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29701" name="Picture 2" descr="C:\Users\Phyllis\AppData\Local\Microsoft\Windows\Temporary Internet Files\Content.IE5\SZB3V0A9\MC90028197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3200" y="533400"/>
            <a:ext cx="1801813" cy="170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9" descr="student_girl_sitting_on_school_books_lg_clr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71800" y="2286000"/>
            <a:ext cx="34671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3" name="Picture 11" descr="school_girl_desk_bored_lg_clr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0" y="3505200"/>
            <a:ext cx="1752600" cy="272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4" name="Picture 13" descr="student_schoolhappy_lg_clr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2286000"/>
            <a:ext cx="27432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209800" y="6248400"/>
            <a:ext cx="4419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There is a female student</a:t>
            </a:r>
          </a:p>
        </p:txBody>
      </p:sp>
      <p:pic>
        <p:nvPicPr>
          <p:cNvPr id="1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67400" y="914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726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12290" grpId="0" build="p" autoUpdateAnimBg="0" advAuto="0"/>
      <p:bldP spid="15" grpId="0"/>
      <p:bldP spid="15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457200"/>
            <a:ext cx="7162800" cy="39624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6000" b="1" dirty="0" smtClean="0"/>
              <a:t/>
            </a:r>
            <a:br>
              <a:rPr lang="en-US" sz="6000" b="1" dirty="0" smtClean="0"/>
            </a:br>
            <a:r>
              <a:rPr lang="en-US" sz="6000" b="1" dirty="0" smtClean="0"/>
              <a:t/>
            </a:r>
            <a:br>
              <a:rPr lang="en-US" sz="6000" b="1" dirty="0" smtClean="0"/>
            </a:br>
            <a:r>
              <a:rPr lang="en-US" sz="6000" b="1" dirty="0" smtClean="0"/>
              <a:t/>
            </a:r>
            <a:br>
              <a:rPr lang="en-US" sz="6000" b="1" dirty="0" smtClean="0"/>
            </a:br>
            <a:r>
              <a:rPr lang="en-US" sz="6000" b="1" dirty="0" smtClean="0"/>
              <a:t/>
            </a:r>
            <a:br>
              <a:rPr lang="en-US" sz="6000" b="1" dirty="0" smtClean="0"/>
            </a:br>
            <a:r>
              <a:rPr lang="en-US" sz="6000" b="1" dirty="0" smtClean="0"/>
              <a:t/>
            </a:r>
            <a:br>
              <a:rPr lang="en-US" sz="6000" b="1" dirty="0" smtClean="0"/>
            </a:br>
            <a:r>
              <a:rPr lang="en-US" sz="6000" b="1" dirty="0" smtClean="0"/>
              <a:t/>
            </a:r>
            <a:br>
              <a:rPr lang="en-US" sz="6000" b="1" dirty="0" smtClean="0"/>
            </a:br>
            <a:r>
              <a:rPr lang="en-US" sz="6000" b="1" dirty="0" smtClean="0"/>
              <a:t>Il y un </a:t>
            </a:r>
            <a:r>
              <a:rPr lang="en-US" sz="6000" b="1" dirty="0" err="1" smtClean="0"/>
              <a:t>élève</a:t>
            </a:r>
            <a:r>
              <a:rPr lang="en-US" sz="6000" b="1" dirty="0" smtClean="0"/>
              <a:t>.</a:t>
            </a:r>
            <a:br>
              <a:rPr lang="en-US" sz="6000" b="1" dirty="0" smtClean="0"/>
            </a:br>
            <a:r>
              <a:rPr lang="en-US" sz="6000" b="1" dirty="0" smtClean="0"/>
              <a:t/>
            </a:r>
            <a:br>
              <a:rPr lang="en-US" sz="6000" b="1" dirty="0" smtClean="0"/>
            </a:br>
            <a:r>
              <a:rPr lang="en-US" sz="6000" b="1" dirty="0" smtClean="0"/>
              <a:t/>
            </a:r>
            <a:br>
              <a:rPr lang="en-US" sz="6000" b="1" dirty="0" smtClean="0"/>
            </a:br>
            <a:r>
              <a:rPr lang="en-US" sz="6000" b="1" dirty="0" smtClean="0"/>
              <a:t/>
            </a:r>
            <a:br>
              <a:rPr lang="en-US" sz="6000" b="1" dirty="0" smtClean="0"/>
            </a:br>
            <a:r>
              <a:rPr lang="en-US" sz="6000" b="1" dirty="0" smtClean="0"/>
              <a:t>Il y a </a:t>
            </a:r>
            <a:r>
              <a:rPr lang="en-US" sz="6000" b="1" dirty="0" err="1" smtClean="0"/>
              <a:t>une</a:t>
            </a:r>
            <a:r>
              <a:rPr lang="en-US" sz="6000" b="1" dirty="0" smtClean="0"/>
              <a:t> </a:t>
            </a:r>
            <a:r>
              <a:rPr lang="en-US" sz="6000" b="1" dirty="0" err="1" smtClean="0"/>
              <a:t>élève</a:t>
            </a:r>
            <a:r>
              <a:rPr lang="en-US" sz="6000" b="1" dirty="0" smtClean="0"/>
              <a:t>.</a:t>
            </a:r>
            <a:endParaRPr lang="en-US" sz="6000" b="1" dirty="0"/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4029075" y="2833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30724" name="Rectangle 6"/>
          <p:cNvSpPr>
            <a:spLocks noChangeArrowheads="1"/>
          </p:cNvSpPr>
          <p:nvPr/>
        </p:nvSpPr>
        <p:spPr bwMode="auto">
          <a:xfrm>
            <a:off x="4152900" y="2852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30725" name="Picture 9" descr="student_girl_sitting_on_school_books_lg_clr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3276600"/>
            <a:ext cx="2466975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209800" y="6248400"/>
            <a:ext cx="4419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There is a male student/ a female student</a:t>
            </a:r>
          </a:p>
        </p:txBody>
      </p:sp>
      <p:pic>
        <p:nvPicPr>
          <p:cNvPr id="30727" name="Picture 4" descr="BOYSTU_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9000" y="762000"/>
            <a:ext cx="2663825" cy="234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01000" y="762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576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576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2290" grpId="0" build="p" autoUpdateAnimBg="0" advAuto="0"/>
      <p:bldP spid="15" grpId="0"/>
      <p:bldP spid="15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457200"/>
            <a:ext cx="7162800" cy="1143000"/>
          </a:xfrm>
        </p:spPr>
        <p:txBody>
          <a:bodyPr/>
          <a:lstStyle/>
          <a:p>
            <a:r>
              <a:rPr lang="en-US" sz="6000" b="1" smtClean="0"/>
              <a:t>Il y a une fille.</a:t>
            </a:r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4029075" y="2833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31748" name="Rectangle 6"/>
          <p:cNvSpPr>
            <a:spLocks noChangeArrowheads="1"/>
          </p:cNvSpPr>
          <p:nvPr/>
        </p:nvSpPr>
        <p:spPr bwMode="auto">
          <a:xfrm>
            <a:off x="4152900" y="2852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31749" name="Picture 9" descr="student_girl_sitting_on_school_books_lg_clr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52600"/>
            <a:ext cx="2095500" cy="239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0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10400" y="533400"/>
            <a:ext cx="17526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1" name="Picture 10" descr="girl_walking_with_france_flag_lg_clr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90800" y="1828800"/>
            <a:ext cx="3700463" cy="370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2" name="Picture 12" descr="girl_baking_cookies_lg_clr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72200" y="3200400"/>
            <a:ext cx="27432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3" name="Picture 14" descr="girl_at_lemonadestand_lg_clr.gif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71600" y="4114800"/>
            <a:ext cx="2016125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209800" y="6248400"/>
            <a:ext cx="4419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There is a girl</a:t>
            </a:r>
          </a:p>
        </p:txBody>
      </p:sp>
      <p:pic>
        <p:nvPicPr>
          <p:cNvPr id="17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933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12290" grpId="0" build="p" autoUpdateAnimBg="0" advAuto="0"/>
      <p:bldP spid="16" grpId="0"/>
      <p:bldP spid="16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backgrn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Rectangle 3"/>
          <p:cNvSpPr>
            <a:spLocks noGrp="1" noChangeArrowheads="1"/>
          </p:cNvSpPr>
          <p:nvPr>
            <p:ph type="title"/>
          </p:nvPr>
        </p:nvSpPr>
        <p:spPr>
          <a:xfrm>
            <a:off x="1600200" y="762000"/>
            <a:ext cx="5105400" cy="1676400"/>
          </a:xfrm>
          <a:solidFill>
            <a:schemeClr val="bg1"/>
          </a:solidFill>
        </p:spPr>
        <p:txBody>
          <a:bodyPr/>
          <a:lstStyle/>
          <a:p>
            <a:r>
              <a:rPr lang="en-US" sz="4400" b="1" smtClean="0"/>
              <a:t>Il y a un professeur/</a:t>
            </a:r>
            <a:br>
              <a:rPr lang="en-US" sz="4400" b="1" smtClean="0"/>
            </a:br>
            <a:r>
              <a:rPr lang="en-US" sz="4400" b="1" smtClean="0"/>
              <a:t> un prof.</a:t>
            </a:r>
          </a:p>
        </p:txBody>
      </p:sp>
      <p:pic>
        <p:nvPicPr>
          <p:cNvPr id="17412" name="Picture 4" descr="PROFES_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90800" y="2249488"/>
            <a:ext cx="3657600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3" name="Rectangle 9"/>
          <p:cNvSpPr>
            <a:spLocks noChangeArrowheads="1"/>
          </p:cNvSpPr>
          <p:nvPr/>
        </p:nvSpPr>
        <p:spPr bwMode="auto">
          <a:xfrm>
            <a:off x="4171950" y="2724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32774" name="Rectangle 10"/>
          <p:cNvSpPr>
            <a:spLocks noChangeArrowheads="1"/>
          </p:cNvSpPr>
          <p:nvPr/>
        </p:nvSpPr>
        <p:spPr bwMode="auto">
          <a:xfrm>
            <a:off x="4171950" y="2724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32775" name="Picture 1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29400" y="838200"/>
            <a:ext cx="22860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6" name="Picture 15" descr="teacher_had_a_science_accident_lg_clr.gif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4800" y="2057400"/>
            <a:ext cx="1609725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7" name="Picture 16" descr="teacher_pointing_at_globe_lg_clr.gif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24600" y="3886200"/>
            <a:ext cx="25908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0" y="6096000"/>
            <a:ext cx="2971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There is a male teacher</a:t>
            </a:r>
          </a:p>
        </p:txBody>
      </p:sp>
      <p:pic>
        <p:nvPicPr>
          <p:cNvPr id="19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001000" y="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ollo-failureisnotanop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99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17411" grpId="0" build="p" autoUpdateAnimBg="0"/>
      <p:bldP spid="18" grpId="0"/>
      <p:bldP spid="18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backgr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7162800" cy="1676400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5400" b="1" dirty="0" smtClean="0"/>
              <a:t>Il y a </a:t>
            </a:r>
            <a:r>
              <a:rPr lang="en-US" sz="5400" b="1" dirty="0" err="1" smtClean="0"/>
              <a:t>une</a:t>
            </a:r>
            <a:r>
              <a:rPr lang="en-US" sz="5400" b="1" dirty="0" smtClean="0"/>
              <a:t> </a:t>
            </a:r>
            <a:r>
              <a:rPr lang="en-US" sz="5400" b="1" dirty="0" err="1" smtClean="0"/>
              <a:t>professeur</a:t>
            </a:r>
            <a:r>
              <a:rPr lang="en-US" sz="5400" b="1" dirty="0" smtClean="0"/>
              <a:t>/</a:t>
            </a:r>
            <a:r>
              <a:rPr lang="en-US" sz="5400" b="1" dirty="0"/>
              <a:t/>
            </a:r>
            <a:br>
              <a:rPr lang="en-US" sz="5400" b="1" dirty="0"/>
            </a:br>
            <a:r>
              <a:rPr lang="en-US" sz="5400" b="1" dirty="0"/>
              <a:t> </a:t>
            </a:r>
            <a:r>
              <a:rPr lang="en-US" sz="5400" b="1" dirty="0" err="1" smtClean="0"/>
              <a:t>une</a:t>
            </a:r>
            <a:r>
              <a:rPr lang="en-US" sz="5400" b="1" dirty="0" smtClean="0"/>
              <a:t> </a:t>
            </a:r>
            <a:r>
              <a:rPr lang="en-US" sz="5400" b="1" dirty="0" err="1" smtClean="0"/>
              <a:t>prof</a:t>
            </a:r>
            <a:r>
              <a:rPr lang="en-US" sz="5400" b="1" dirty="0" smtClean="0"/>
              <a:t>.</a:t>
            </a:r>
            <a:endParaRPr lang="en-US" sz="5400" b="1" dirty="0"/>
          </a:p>
        </p:txBody>
      </p:sp>
      <p:pic>
        <p:nvPicPr>
          <p:cNvPr id="17413" name="Picture 5" descr="TEACHER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1981200"/>
            <a:ext cx="21844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6" descr="teachapple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72200" y="3886200"/>
            <a:ext cx="27432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7" descr="headbanger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48400" y="3810000"/>
            <a:ext cx="28956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9" name="Picture 8" descr="meanteach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71800" y="2819400"/>
            <a:ext cx="28956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00" name="Rectangle 9"/>
          <p:cNvSpPr>
            <a:spLocks noChangeArrowheads="1"/>
          </p:cNvSpPr>
          <p:nvPr/>
        </p:nvSpPr>
        <p:spPr bwMode="auto">
          <a:xfrm>
            <a:off x="4171950" y="2724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33801" name="Rectangle 10"/>
          <p:cNvSpPr>
            <a:spLocks noChangeArrowheads="1"/>
          </p:cNvSpPr>
          <p:nvPr/>
        </p:nvSpPr>
        <p:spPr bwMode="auto">
          <a:xfrm>
            <a:off x="4171950" y="2724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33802" name="Picture 12" descr="C:\Users\Phyllis\AppData\Local\Microsoft\Windows\Temporary Internet Files\Content.IE5\81EWQ513\MC900198594[1].wm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10400" y="685800"/>
            <a:ext cx="1905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0" y="6096000"/>
            <a:ext cx="2971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There is a female teacher</a:t>
            </a:r>
          </a:p>
        </p:txBody>
      </p:sp>
      <p:pic>
        <p:nvPicPr>
          <p:cNvPr id="1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229600" y="381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947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17411" grpId="0" build="p" autoUpdateAnimBg="0"/>
      <p:bldP spid="14" grpId="0"/>
      <p:bldP spid="14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Be sure to check out Part 2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Fin de Part 1</a:t>
            </a:r>
            <a:endParaRPr lang="en-US" dirty="0"/>
          </a:p>
        </p:txBody>
      </p:sp>
      <p:pic>
        <p:nvPicPr>
          <p:cNvPr id="4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3" cstate="print"/>
          <a:stretch>
            <a:fillRect/>
          </a:stretch>
        </p:blipFill>
        <p:spPr>
          <a:xfrm>
            <a:off x="7924800" y="533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74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304800"/>
            <a:ext cx="8610600" cy="2133600"/>
          </a:xfrm>
        </p:spPr>
        <p:txBody>
          <a:bodyPr/>
          <a:lstStyle/>
          <a:p>
            <a:r>
              <a:rPr lang="en-US" sz="5400" b="1" smtClean="0">
                <a:solidFill>
                  <a:srgbClr val="990099"/>
                </a:solidFill>
                <a:latin typeface="Broadway" pitchFamily="82" charset="0"/>
              </a:rPr>
              <a:t>Dans la salle de classe</a:t>
            </a: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3771900" y="2800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8196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2895600"/>
            <a:ext cx="4724400" cy="313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TextBox 8"/>
          <p:cNvSpPr txBox="1">
            <a:spLocks noChangeArrowheads="1"/>
          </p:cNvSpPr>
          <p:nvPr/>
        </p:nvSpPr>
        <p:spPr bwMode="auto">
          <a:xfrm>
            <a:off x="2209800" y="6248400"/>
            <a:ext cx="4419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In the Classroom</a:t>
            </a:r>
          </a:p>
        </p:txBody>
      </p:sp>
      <p:pic>
        <p:nvPicPr>
          <p:cNvPr id="10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01000" y="2667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8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8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2"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838200"/>
            <a:ext cx="6553200" cy="1143000"/>
          </a:xfrm>
        </p:spPr>
        <p:txBody>
          <a:bodyPr/>
          <a:lstStyle/>
          <a:p>
            <a:r>
              <a:rPr lang="en-US" sz="6000" b="1" smtClean="0"/>
              <a:t>Il y a une porte.</a:t>
            </a: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4029075" y="2833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9220" name="Picture 5" descr="3240155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743200"/>
            <a:ext cx="3048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6" descr="32722439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72200" y="2895600"/>
            <a:ext cx="26035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7" descr="32710775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19400" y="2667000"/>
            <a:ext cx="3565525" cy="386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91400" y="381000"/>
            <a:ext cx="1143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209800" y="6248400"/>
            <a:ext cx="4419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There is a door</a:t>
            </a:r>
          </a:p>
        </p:txBody>
      </p:sp>
      <p:pic>
        <p:nvPicPr>
          <p:cNvPr id="13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822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3)">
                                      <p:cBhvr>
                                        <p:cTn id="22" dur="522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6386" grpId="0" build="p" autoUpdateAnimBg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086600" cy="1935162"/>
          </a:xfrm>
        </p:spPr>
        <p:txBody>
          <a:bodyPr/>
          <a:lstStyle/>
          <a:p>
            <a:r>
              <a:rPr lang="en-US" sz="6000" b="1" smtClean="0"/>
              <a:t>Il y a des fenêtres.</a:t>
            </a: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4029075" y="2833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4152900" y="2852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4119563" y="2852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0246" name="Picture 7" descr="32393999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2667000"/>
            <a:ext cx="1878013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8" descr="32402359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52600" y="2590800"/>
            <a:ext cx="1855788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20000" y="381000"/>
            <a:ext cx="809625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209800" y="6248400"/>
            <a:ext cx="4419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There are some windows</a:t>
            </a:r>
          </a:p>
        </p:txBody>
      </p:sp>
      <p:pic>
        <p:nvPicPr>
          <p:cNvPr id="15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735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5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3314" grpId="0" build="p" autoUpdateAnimBg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086600" cy="1935162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6000" b="1" dirty="0" smtClean="0"/>
              <a:t>Il y a </a:t>
            </a:r>
            <a:r>
              <a:rPr lang="en-US" sz="6000" b="1" dirty="0" err="1" smtClean="0">
                <a:solidFill>
                  <a:srgbClr val="FF0000"/>
                </a:solidFill>
              </a:rPr>
              <a:t>une</a:t>
            </a:r>
            <a:r>
              <a:rPr lang="en-US" sz="6000" b="1" dirty="0" smtClean="0">
                <a:solidFill>
                  <a:srgbClr val="FF0000"/>
                </a:solidFill>
              </a:rPr>
              <a:t> </a:t>
            </a:r>
            <a:r>
              <a:rPr lang="en-US" sz="6000" b="1" dirty="0" err="1" smtClean="0">
                <a:solidFill>
                  <a:srgbClr val="FF0000"/>
                </a:solidFill>
              </a:rPr>
              <a:t>fenêtre</a:t>
            </a:r>
            <a:r>
              <a:rPr lang="en-US" sz="6000" b="1" dirty="0" smtClean="0"/>
              <a:t>.</a:t>
            </a:r>
            <a:br>
              <a:rPr lang="en-US" sz="6000" b="1" dirty="0" smtClean="0"/>
            </a:br>
            <a:r>
              <a:rPr lang="en-US" sz="6000" b="1" dirty="0" smtClean="0"/>
              <a:t>Il y a </a:t>
            </a:r>
            <a:r>
              <a:rPr lang="en-US" sz="6000" b="1" dirty="0" smtClean="0">
                <a:solidFill>
                  <a:srgbClr val="FF0000"/>
                </a:solidFill>
              </a:rPr>
              <a:t>des </a:t>
            </a:r>
            <a:r>
              <a:rPr lang="en-US" sz="6000" b="1" dirty="0" err="1" smtClean="0">
                <a:solidFill>
                  <a:srgbClr val="FF0000"/>
                </a:solidFill>
              </a:rPr>
              <a:t>fenêtres</a:t>
            </a:r>
            <a:r>
              <a:rPr lang="en-US" sz="6000" b="1" dirty="0" smtClean="0"/>
              <a:t>.</a:t>
            </a:r>
            <a:endParaRPr lang="en-US" sz="6000" b="1" dirty="0"/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4029075" y="2833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4152900" y="2852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4119563" y="2852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1270" name="Picture 7" descr="32393999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2667000"/>
            <a:ext cx="1878013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Picture 8" descr="32402359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52600" y="2590800"/>
            <a:ext cx="1855788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2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01000" y="381000"/>
            <a:ext cx="809625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209800" y="5410200"/>
            <a:ext cx="4419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There is a window</a:t>
            </a:r>
          </a:p>
          <a:p>
            <a:pPr algn="ctr"/>
            <a:r>
              <a:rPr lang="en-US"/>
              <a:t>There are some windows</a:t>
            </a:r>
          </a:p>
        </p:txBody>
      </p:sp>
      <p:pic>
        <p:nvPicPr>
          <p:cNvPr id="10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3732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3732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13314" grpId="0" build="p" autoUpdateAnimBg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1295400"/>
            <a:ext cx="6172200" cy="1143000"/>
          </a:xfrm>
        </p:spPr>
        <p:txBody>
          <a:bodyPr/>
          <a:lstStyle/>
          <a:p>
            <a:r>
              <a:rPr lang="en-US" sz="6000" b="1" smtClean="0"/>
              <a:t>Il y a un tableau</a:t>
            </a:r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4029075" y="2833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4310063" y="2790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2293" name="Picture 5" descr="BOAR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667000"/>
            <a:ext cx="4191000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6" descr="TEACHER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304800"/>
            <a:ext cx="1744663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3895725" y="2838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2296" name="Picture 9" descr="32715562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29200" y="2438400"/>
            <a:ext cx="35814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7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43800" y="304800"/>
            <a:ext cx="1189038" cy="110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209800" y="6248400"/>
            <a:ext cx="4419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There is a board</a:t>
            </a:r>
          </a:p>
        </p:txBody>
      </p:sp>
      <p:pic>
        <p:nvPicPr>
          <p:cNvPr id="15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822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822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8434" grpId="0" build="p" autoUpdateAnimBg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838200"/>
            <a:ext cx="69342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6000" b="1" dirty="0" smtClean="0"/>
              <a:t>Il y a un </a:t>
            </a:r>
            <a:r>
              <a:rPr lang="en-US" sz="6000" b="1" dirty="0" err="1" smtClean="0"/>
              <a:t>lecteur</a:t>
            </a:r>
            <a:r>
              <a:rPr lang="en-US" sz="6000" b="1" dirty="0" smtClean="0"/>
              <a:t> de DVD.</a:t>
            </a:r>
            <a:endParaRPr lang="en-US" sz="6000" b="1" dirty="0"/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4029075" y="2833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4310063" y="2790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3317" name="Picture 5" descr="dv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600" y="2286000"/>
            <a:ext cx="41148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3771900" y="2924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3319" name="Rectangle 8"/>
          <p:cNvSpPr>
            <a:spLocks noChangeArrowheads="1"/>
          </p:cNvSpPr>
          <p:nvPr/>
        </p:nvSpPr>
        <p:spPr bwMode="auto">
          <a:xfrm>
            <a:off x="4124325" y="2833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3320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91400" y="304800"/>
            <a:ext cx="1485900" cy="7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209800" y="6248400"/>
            <a:ext cx="4419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There is a DVD reader</a:t>
            </a:r>
          </a:p>
        </p:txBody>
      </p:sp>
      <p:pic>
        <p:nvPicPr>
          <p:cNvPr id="14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334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334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15362" grpId="0" build="p" autoUpdateAnimBg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838200"/>
            <a:ext cx="6934200" cy="1143000"/>
          </a:xfrm>
        </p:spPr>
        <p:txBody>
          <a:bodyPr/>
          <a:lstStyle/>
          <a:p>
            <a:r>
              <a:rPr lang="en-US" sz="6000" b="1" smtClean="0"/>
              <a:t>Il y a un DVD.</a:t>
            </a: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4029075" y="2833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4310063" y="2790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4341" name="Picture 5" descr="dv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600" y="2286000"/>
            <a:ext cx="41148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3771900" y="2924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4124325" y="2833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4344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34200" y="609600"/>
            <a:ext cx="16764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Straight Arrow Connector 10"/>
          <p:cNvCxnSpPr/>
          <p:nvPr/>
        </p:nvCxnSpPr>
        <p:spPr>
          <a:xfrm flipH="1">
            <a:off x="5638800" y="2667000"/>
            <a:ext cx="609600" cy="30480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346" name="Picture 12" descr="dvd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00800" y="3200400"/>
            <a:ext cx="2590800" cy="349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209800" y="6248400"/>
            <a:ext cx="4419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There is a DVD</a:t>
            </a:r>
          </a:p>
        </p:txBody>
      </p:sp>
      <p:pic>
        <p:nvPicPr>
          <p:cNvPr id="15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585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585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5362" grpId="0" build="p" autoUpdateAnimBg="0"/>
      <p:bldP spid="1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6</TotalTime>
  <Words>322</Words>
  <Application>Microsoft Office PowerPoint</Application>
  <PresentationFormat>On-screen Show (4:3)</PresentationFormat>
  <Paragraphs>69</Paragraphs>
  <Slides>29</Slides>
  <Notes>0</Notes>
  <HiddenSlides>0</HiddenSlides>
  <MMClips>31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Equity</vt:lpstr>
      <vt:lpstr>Slide 1</vt:lpstr>
      <vt:lpstr>Slide 2</vt:lpstr>
      <vt:lpstr>Dans la salle de classe</vt:lpstr>
      <vt:lpstr>Il y a une porte.</vt:lpstr>
      <vt:lpstr>Il y a des fenêtres.</vt:lpstr>
      <vt:lpstr>Il y a une fenêtre. Il y a des fenêtres.</vt:lpstr>
      <vt:lpstr>Il y a un tableau</vt:lpstr>
      <vt:lpstr>Il y a un lecteur de DVD.</vt:lpstr>
      <vt:lpstr>Il y a un DVD.</vt:lpstr>
      <vt:lpstr>Il n’y a pas de télévision.</vt:lpstr>
      <vt:lpstr>Il y a une télévision. Il n’y a pas de télévision.</vt:lpstr>
      <vt:lpstr>Il y a des chaises.</vt:lpstr>
      <vt:lpstr>Il y a des bureaux.</vt:lpstr>
      <vt:lpstr>Il y a un bureau. Il y a des bureaux.</vt:lpstr>
      <vt:lpstr>Il y a une carte.</vt:lpstr>
      <vt:lpstr>Il y a un poster.</vt:lpstr>
      <vt:lpstr>Il y a une table.</vt:lpstr>
      <vt:lpstr>Il y a un ordinateur.</vt:lpstr>
      <vt:lpstr>Il y a  des livres.</vt:lpstr>
      <vt:lpstr>Il y a des feuilles  de papier.</vt:lpstr>
      <vt:lpstr>Il y a un cahier.</vt:lpstr>
      <vt:lpstr>Il y a un élève.</vt:lpstr>
      <vt:lpstr>Il y a un garçon.</vt:lpstr>
      <vt:lpstr>Il y a une élève.</vt:lpstr>
      <vt:lpstr>      Il y un élève.    Il y a une élève.</vt:lpstr>
      <vt:lpstr>Il y a une fille.</vt:lpstr>
      <vt:lpstr>Il y a un professeur/  un prof.</vt:lpstr>
      <vt:lpstr>Il y a une professeur/  une prof.</vt:lpstr>
      <vt:lpstr>Fin de Part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Phyllis</dc:creator>
  <cp:lastModifiedBy>Phyllis</cp:lastModifiedBy>
  <cp:revision>2</cp:revision>
  <dcterms:created xsi:type="dcterms:W3CDTF">2014-07-01T12:32:30Z</dcterms:created>
  <dcterms:modified xsi:type="dcterms:W3CDTF">2014-07-01T12:38:31Z</dcterms:modified>
</cp:coreProperties>
</file>